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62" r:id="rId3"/>
    <p:sldId id="258" r:id="rId4"/>
    <p:sldId id="259" r:id="rId5"/>
    <p:sldId id="264" r:id="rId6"/>
    <p:sldId id="263" r:id="rId7"/>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even Naudts" initials="L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86" autoAdjust="0"/>
    <p:restoredTop sz="94664" autoAdjust="0"/>
  </p:normalViewPr>
  <p:slideViewPr>
    <p:cSldViewPr>
      <p:cViewPr varScale="1">
        <p:scale>
          <a:sx n="94" d="100"/>
          <a:sy n="94" d="100"/>
        </p:scale>
        <p:origin x="656"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0DFE2DE-37A6-4FAA-B9DF-BF185E425294}" type="datetimeFigureOut">
              <a:rPr lang="fr-FR" smtClean="0"/>
              <a:t>13/06/2019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9B92E59-3F1D-462D-B400-69CF95D733FC}" type="slidenum">
              <a:rPr lang="fr-FR" smtClean="0"/>
              <a:t>‹Nr.›</a:t>
            </a:fld>
            <a:endParaRPr lang="fr-FR"/>
          </a:p>
        </p:txBody>
      </p:sp>
    </p:spTree>
    <p:extLst>
      <p:ext uri="{BB962C8B-B14F-4D97-AF65-F5344CB8AC3E}">
        <p14:creationId xmlns:p14="http://schemas.microsoft.com/office/powerpoint/2010/main" val="1596656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643A647-B068-4BE9-AD58-F08828D2FCC7}" type="datetimeFigureOut">
              <a:rPr lang="fr-FR" smtClean="0"/>
              <a:t>13/06/2019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3B490-30D1-41D6-B914-30A119FD2B4F}" type="slidenum">
              <a:rPr lang="fr-FR" smtClean="0"/>
              <a:t>‹Nr.›</a:t>
            </a:fld>
            <a:endParaRPr lang="fr-FR"/>
          </a:p>
        </p:txBody>
      </p:sp>
    </p:spTree>
    <p:extLst>
      <p:ext uri="{BB962C8B-B14F-4D97-AF65-F5344CB8AC3E}">
        <p14:creationId xmlns:p14="http://schemas.microsoft.com/office/powerpoint/2010/main" val="3594059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43A647-B068-4BE9-AD58-F08828D2FCC7}" type="datetimeFigureOut">
              <a:rPr lang="fr-FR" smtClean="0"/>
              <a:t>13/06/2019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3B490-30D1-41D6-B914-30A119FD2B4F}" type="slidenum">
              <a:rPr lang="fr-FR" smtClean="0"/>
              <a:t>‹Nr.›</a:t>
            </a:fld>
            <a:endParaRPr lang="fr-FR"/>
          </a:p>
        </p:txBody>
      </p:sp>
    </p:spTree>
    <p:extLst>
      <p:ext uri="{BB962C8B-B14F-4D97-AF65-F5344CB8AC3E}">
        <p14:creationId xmlns:p14="http://schemas.microsoft.com/office/powerpoint/2010/main" val="192419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43A647-B068-4BE9-AD58-F08828D2FCC7}" type="datetimeFigureOut">
              <a:rPr lang="fr-FR" smtClean="0"/>
              <a:t>13/06/2019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3B490-30D1-41D6-B914-30A119FD2B4F}" type="slidenum">
              <a:rPr lang="fr-FR" smtClean="0"/>
              <a:t>‹Nr.›</a:t>
            </a:fld>
            <a:endParaRPr lang="fr-FR"/>
          </a:p>
        </p:txBody>
      </p:sp>
    </p:spTree>
    <p:extLst>
      <p:ext uri="{BB962C8B-B14F-4D97-AF65-F5344CB8AC3E}">
        <p14:creationId xmlns:p14="http://schemas.microsoft.com/office/powerpoint/2010/main" val="19268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643A647-B068-4BE9-AD58-F08828D2FCC7}" type="datetimeFigureOut">
              <a:rPr lang="fr-FR" smtClean="0"/>
              <a:t>13/06/2019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3B490-30D1-41D6-B914-30A119FD2B4F}" type="slidenum">
              <a:rPr lang="fr-FR" smtClean="0"/>
              <a:t>‹Nr.›</a:t>
            </a:fld>
            <a:endParaRPr lang="fr-FR"/>
          </a:p>
        </p:txBody>
      </p:sp>
    </p:spTree>
    <p:extLst>
      <p:ext uri="{BB962C8B-B14F-4D97-AF65-F5344CB8AC3E}">
        <p14:creationId xmlns:p14="http://schemas.microsoft.com/office/powerpoint/2010/main" val="112344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643A647-B068-4BE9-AD58-F08828D2FCC7}" type="datetimeFigureOut">
              <a:rPr lang="fr-FR" smtClean="0"/>
              <a:t>13/06/2019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63B490-30D1-41D6-B914-30A119FD2B4F}" type="slidenum">
              <a:rPr lang="fr-FR" smtClean="0"/>
              <a:t>‹Nr.›</a:t>
            </a:fld>
            <a:endParaRPr lang="fr-FR"/>
          </a:p>
        </p:txBody>
      </p:sp>
    </p:spTree>
    <p:extLst>
      <p:ext uri="{BB962C8B-B14F-4D97-AF65-F5344CB8AC3E}">
        <p14:creationId xmlns:p14="http://schemas.microsoft.com/office/powerpoint/2010/main" val="3218408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643A647-B068-4BE9-AD58-F08828D2FCC7}" type="datetimeFigureOut">
              <a:rPr lang="fr-FR" smtClean="0"/>
              <a:t>13/06/2019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63B490-30D1-41D6-B914-30A119FD2B4F}" type="slidenum">
              <a:rPr lang="fr-FR" smtClean="0"/>
              <a:t>‹Nr.›</a:t>
            </a:fld>
            <a:endParaRPr lang="fr-FR"/>
          </a:p>
        </p:txBody>
      </p:sp>
    </p:spTree>
    <p:extLst>
      <p:ext uri="{BB962C8B-B14F-4D97-AF65-F5344CB8AC3E}">
        <p14:creationId xmlns:p14="http://schemas.microsoft.com/office/powerpoint/2010/main" val="149171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643A647-B068-4BE9-AD58-F08828D2FCC7}" type="datetimeFigureOut">
              <a:rPr lang="fr-FR" smtClean="0"/>
              <a:t>13/06/2019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663B490-30D1-41D6-B914-30A119FD2B4F}" type="slidenum">
              <a:rPr lang="fr-FR" smtClean="0"/>
              <a:t>‹Nr.›</a:t>
            </a:fld>
            <a:endParaRPr lang="fr-FR"/>
          </a:p>
        </p:txBody>
      </p:sp>
    </p:spTree>
    <p:extLst>
      <p:ext uri="{BB962C8B-B14F-4D97-AF65-F5344CB8AC3E}">
        <p14:creationId xmlns:p14="http://schemas.microsoft.com/office/powerpoint/2010/main" val="115472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643A647-B068-4BE9-AD58-F08828D2FCC7}" type="datetimeFigureOut">
              <a:rPr lang="fr-FR" smtClean="0"/>
              <a:t>13/06/2019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663B490-30D1-41D6-B914-30A119FD2B4F}" type="slidenum">
              <a:rPr lang="fr-FR" smtClean="0"/>
              <a:t>‹Nr.›</a:t>
            </a:fld>
            <a:endParaRPr lang="fr-FR"/>
          </a:p>
        </p:txBody>
      </p:sp>
    </p:spTree>
    <p:extLst>
      <p:ext uri="{BB962C8B-B14F-4D97-AF65-F5344CB8AC3E}">
        <p14:creationId xmlns:p14="http://schemas.microsoft.com/office/powerpoint/2010/main" val="378857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643A647-B068-4BE9-AD58-F08828D2FCC7}" type="datetimeFigureOut">
              <a:rPr lang="fr-FR" smtClean="0"/>
              <a:t>13/06/2019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663B490-30D1-41D6-B914-30A119FD2B4F}" type="slidenum">
              <a:rPr lang="fr-FR" smtClean="0"/>
              <a:t>‹Nr.›</a:t>
            </a:fld>
            <a:endParaRPr lang="fr-FR"/>
          </a:p>
        </p:txBody>
      </p:sp>
    </p:spTree>
    <p:extLst>
      <p:ext uri="{BB962C8B-B14F-4D97-AF65-F5344CB8AC3E}">
        <p14:creationId xmlns:p14="http://schemas.microsoft.com/office/powerpoint/2010/main" val="324974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643A647-B068-4BE9-AD58-F08828D2FCC7}" type="datetimeFigureOut">
              <a:rPr lang="fr-FR" smtClean="0"/>
              <a:t>13/06/2019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63B490-30D1-41D6-B914-30A119FD2B4F}" type="slidenum">
              <a:rPr lang="fr-FR" smtClean="0"/>
              <a:t>‹Nr.›</a:t>
            </a:fld>
            <a:endParaRPr lang="fr-FR"/>
          </a:p>
        </p:txBody>
      </p:sp>
    </p:spTree>
    <p:extLst>
      <p:ext uri="{BB962C8B-B14F-4D97-AF65-F5344CB8AC3E}">
        <p14:creationId xmlns:p14="http://schemas.microsoft.com/office/powerpoint/2010/main" val="250154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643A647-B068-4BE9-AD58-F08828D2FCC7}" type="datetimeFigureOut">
              <a:rPr lang="fr-FR" smtClean="0"/>
              <a:t>13/06/2019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63B490-30D1-41D6-B914-30A119FD2B4F}" type="slidenum">
              <a:rPr lang="fr-FR" smtClean="0"/>
              <a:t>‹Nr.›</a:t>
            </a:fld>
            <a:endParaRPr lang="fr-FR"/>
          </a:p>
        </p:txBody>
      </p:sp>
    </p:spTree>
    <p:extLst>
      <p:ext uri="{BB962C8B-B14F-4D97-AF65-F5344CB8AC3E}">
        <p14:creationId xmlns:p14="http://schemas.microsoft.com/office/powerpoint/2010/main" val="378799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3A647-B068-4BE9-AD58-F08828D2FCC7}" type="datetimeFigureOut">
              <a:rPr lang="fr-FR" smtClean="0"/>
              <a:t>13/06/2019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3B490-30D1-41D6-B914-30A119FD2B4F}" type="slidenum">
              <a:rPr lang="fr-FR" smtClean="0"/>
              <a:t>‹Nr.›</a:t>
            </a:fld>
            <a:endParaRPr lang="fr-FR"/>
          </a:p>
        </p:txBody>
      </p:sp>
    </p:spTree>
    <p:extLst>
      <p:ext uri="{BB962C8B-B14F-4D97-AF65-F5344CB8AC3E}">
        <p14:creationId xmlns:p14="http://schemas.microsoft.com/office/powerpoint/2010/main" val="2288512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6988"/>
            <a:ext cx="9159876" cy="765176"/>
          </a:xfrm>
          <a:prstGeom prst="rect">
            <a:avLst/>
          </a:prstGeom>
          <a:gradFill rotWithShape="0">
            <a:gsLst>
              <a:gs pos="0">
                <a:srgbClr val="001847"/>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vl="0" algn="ctr" defTabSz="914400" eaLnBrk="0" fontAlgn="base" hangingPunct="0">
              <a:lnSpc>
                <a:spcPct val="80000"/>
              </a:lnSpc>
              <a:spcBef>
                <a:spcPts val="200"/>
              </a:spcBef>
              <a:spcAft>
                <a:spcPct val="0"/>
              </a:spcAft>
              <a:buClr>
                <a:srgbClr val="000000"/>
              </a:buClr>
              <a:buSzPct val="100000"/>
            </a:pPr>
            <a:r>
              <a:rPr lang="en-US" sz="2600" b="1" dirty="0">
                <a:solidFill>
                  <a:srgbClr val="FFFF00"/>
                </a:solidFill>
                <a:latin typeface="Calibri"/>
                <a:ea typeface="ＭＳ Ｐゴシック"/>
                <a:cs typeface="Calibri"/>
              </a:rPr>
              <a:t>THE EUROPEAN RESEARCH VESSEL OPERATORS GROUP</a:t>
            </a:r>
          </a:p>
        </p:txBody>
      </p:sp>
      <p:sp>
        <p:nvSpPr>
          <p:cNvPr id="3" name="Rettangolo 2"/>
          <p:cNvSpPr/>
          <p:nvPr/>
        </p:nvSpPr>
        <p:spPr>
          <a:xfrm>
            <a:off x="0" y="3429000"/>
            <a:ext cx="9144000" cy="224676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000" b="1" dirty="0">
                <a:solidFill>
                  <a:schemeClr val="tx2">
                    <a:lumMod val="75000"/>
                  </a:schemeClr>
                </a:solidFill>
                <a:latin typeface="Calibri"/>
                <a:cs typeface="Calibri"/>
              </a:rPr>
              <a:t>OFEG Update</a:t>
            </a:r>
          </a:p>
          <a:p>
            <a:pPr algn="ctr"/>
            <a:endParaRPr lang="en-US" sz="4000" b="1" dirty="0">
              <a:solidFill>
                <a:schemeClr val="tx2">
                  <a:lumMod val="75000"/>
                </a:schemeClr>
              </a:solidFill>
              <a:latin typeface="Calibri"/>
              <a:cs typeface="Calibri"/>
            </a:endParaRPr>
          </a:p>
          <a:p>
            <a:pPr algn="ctr"/>
            <a:r>
              <a:rPr lang="en-US" sz="2000" b="1" dirty="0">
                <a:solidFill>
                  <a:schemeClr val="tx2">
                    <a:lumMod val="75000"/>
                  </a:schemeClr>
                </a:solidFill>
                <a:cs typeface="Calibri"/>
              </a:rPr>
              <a:t>11-13 June 2019</a:t>
            </a:r>
          </a:p>
          <a:p>
            <a:pPr algn="ctr"/>
            <a:r>
              <a:rPr lang="en-US" sz="2000" b="1" dirty="0">
                <a:solidFill>
                  <a:schemeClr val="tx2">
                    <a:lumMod val="75000"/>
                  </a:schemeClr>
                </a:solidFill>
                <a:cs typeface="Calibri"/>
              </a:rPr>
              <a:t>University of Hamburg</a:t>
            </a:r>
          </a:p>
          <a:p>
            <a:pPr algn="ctr"/>
            <a:r>
              <a:rPr lang="en-US" sz="2000" b="1" dirty="0">
                <a:solidFill>
                  <a:schemeClr val="tx2">
                    <a:lumMod val="75000"/>
                  </a:schemeClr>
                </a:solidFill>
                <a:latin typeface="Calibri"/>
                <a:cs typeface="Calibri"/>
              </a:rPr>
              <a:t>Hamburg, Germany</a:t>
            </a:r>
          </a:p>
        </p:txBody>
      </p:sp>
      <p:pic>
        <p:nvPicPr>
          <p:cNvPr id="7" name="Picture 36" descr="E:\IDENTIDADE_ERVO\LOGOS\logo_cores01_positivo.jpg">
            <a:extLst>
              <a:ext uri="{FF2B5EF4-FFF2-40B4-BE49-F238E27FC236}">
                <a16:creationId xmlns:a16="http://schemas.microsoft.com/office/drawing/2014/main" id="{191F9C13-E577-464A-9DF5-DFD0EB75CE01}"/>
              </a:ext>
            </a:extLst>
          </p:cNvPr>
          <p:cNvPicPr/>
          <p:nvPr/>
        </p:nvPicPr>
        <p:blipFill rotWithShape="1">
          <a:blip r:embed="rId2"/>
          <a:srcRect t="12361" b="15278"/>
          <a:stretch/>
        </p:blipFill>
        <p:spPr bwMode="auto">
          <a:xfrm>
            <a:off x="323528" y="1004862"/>
            <a:ext cx="1648246" cy="769082"/>
          </a:xfrm>
          <a:prstGeom prst="rect">
            <a:avLst/>
          </a:prstGeom>
          <a:noFill/>
          <a:ln>
            <a:solidFill>
              <a:schemeClr val="tx2">
                <a:lumMod val="60000"/>
                <a:lumOff val="40000"/>
              </a:schemeClr>
            </a:solidFill>
          </a:ln>
          <a:extLst>
            <a:ext uri="{53640926-AAD7-44D8-BBD7-CCE9431645EC}">
              <a14:shadowObscured xmlns:a14="http://schemas.microsoft.com/office/drawing/2010/main"/>
            </a:ext>
          </a:extLst>
        </p:spPr>
      </p:pic>
      <p:pic>
        <p:nvPicPr>
          <p:cNvPr id="8" name="Grafik 7">
            <a:extLst>
              <a:ext uri="{FF2B5EF4-FFF2-40B4-BE49-F238E27FC236}">
                <a16:creationId xmlns:a16="http://schemas.microsoft.com/office/drawing/2014/main" id="{0C64468C-124A-FB46-8BF8-AAB7A99C98B8}"/>
              </a:ext>
            </a:extLst>
          </p:cNvPr>
          <p:cNvPicPr/>
          <p:nvPr/>
        </p:nvPicPr>
        <p:blipFill>
          <a:blip r:embed="rId3"/>
          <a:stretch>
            <a:fillRect/>
          </a:stretch>
        </p:blipFill>
        <p:spPr>
          <a:xfrm>
            <a:off x="3779912" y="836712"/>
            <a:ext cx="930910" cy="930910"/>
          </a:xfrm>
          <a:prstGeom prst="rect">
            <a:avLst/>
          </a:prstGeom>
        </p:spPr>
      </p:pic>
      <p:pic>
        <p:nvPicPr>
          <p:cNvPr id="10" name="Grafik 9">
            <a:extLst>
              <a:ext uri="{FF2B5EF4-FFF2-40B4-BE49-F238E27FC236}">
                <a16:creationId xmlns:a16="http://schemas.microsoft.com/office/drawing/2014/main" id="{83BA9100-DEBF-CA41-9E01-8875958D9F61}"/>
              </a:ext>
            </a:extLst>
          </p:cNvPr>
          <p:cNvPicPr/>
          <p:nvPr/>
        </p:nvPicPr>
        <p:blipFill>
          <a:blip r:embed="rId4">
            <a:extLst>
              <a:ext uri="{28A0092B-C50C-407E-A947-70E740481C1C}">
                <a14:useLocalDpi xmlns:a14="http://schemas.microsoft.com/office/drawing/2010/main" val="0"/>
              </a:ext>
            </a:extLst>
          </a:blip>
          <a:stretch>
            <a:fillRect/>
          </a:stretch>
        </p:blipFill>
        <p:spPr>
          <a:xfrm>
            <a:off x="6300192" y="980728"/>
            <a:ext cx="2448272" cy="860842"/>
          </a:xfrm>
          <a:prstGeom prst="rect">
            <a:avLst/>
          </a:prstGeom>
        </p:spPr>
      </p:pic>
    </p:spTree>
    <p:extLst>
      <p:ext uri="{BB962C8B-B14F-4D97-AF65-F5344CB8AC3E}">
        <p14:creationId xmlns:p14="http://schemas.microsoft.com/office/powerpoint/2010/main" val="166113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2865D73-B8A8-8040-A2E1-A4115705DEBE}"/>
              </a:ext>
            </a:extLst>
          </p:cNvPr>
          <p:cNvSpPr>
            <a:spLocks noChangeArrowheads="1"/>
          </p:cNvSpPr>
          <p:nvPr/>
        </p:nvSpPr>
        <p:spPr bwMode="auto">
          <a:xfrm>
            <a:off x="0" y="-27384"/>
            <a:ext cx="9159876" cy="765176"/>
          </a:xfrm>
          <a:prstGeom prst="rect">
            <a:avLst/>
          </a:prstGeom>
          <a:gradFill rotWithShape="0">
            <a:gsLst>
              <a:gs pos="0">
                <a:srgbClr val="001847"/>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vl="0" algn="ctr" defTabSz="914400" eaLnBrk="0" fontAlgn="base" hangingPunct="0">
              <a:lnSpc>
                <a:spcPct val="80000"/>
              </a:lnSpc>
              <a:spcBef>
                <a:spcPts val="200"/>
              </a:spcBef>
              <a:spcAft>
                <a:spcPct val="0"/>
              </a:spcAft>
              <a:buClr>
                <a:srgbClr val="000000"/>
              </a:buClr>
              <a:buSzPct val="100000"/>
            </a:pPr>
            <a:r>
              <a:rPr lang="en-US" sz="2600" b="1" dirty="0">
                <a:solidFill>
                  <a:srgbClr val="FFFF00"/>
                </a:solidFill>
                <a:latin typeface="Calibri"/>
                <a:ea typeface="ＭＳ Ｐゴシック"/>
                <a:cs typeface="Calibri"/>
              </a:rPr>
              <a:t>THE EUROPEAN RESEARCH VESSEL OPERATORS GROUP</a:t>
            </a:r>
          </a:p>
        </p:txBody>
      </p:sp>
      <p:pic>
        <p:nvPicPr>
          <p:cNvPr id="3" name="Picture 36" descr="E:\IDENTIDADE_ERVO\LOGOS\logo_cores01_positivo.jpg">
            <a:extLst>
              <a:ext uri="{FF2B5EF4-FFF2-40B4-BE49-F238E27FC236}">
                <a16:creationId xmlns:a16="http://schemas.microsoft.com/office/drawing/2014/main" id="{65E71782-23B4-5947-A18D-2C40912DFC22}"/>
              </a:ext>
            </a:extLst>
          </p:cNvPr>
          <p:cNvPicPr/>
          <p:nvPr/>
        </p:nvPicPr>
        <p:blipFill rotWithShape="1">
          <a:blip r:embed="rId2"/>
          <a:srcRect t="12361" b="15278"/>
          <a:stretch/>
        </p:blipFill>
        <p:spPr bwMode="auto">
          <a:xfrm>
            <a:off x="323528" y="932458"/>
            <a:ext cx="1648246" cy="769082"/>
          </a:xfrm>
          <a:prstGeom prst="rect">
            <a:avLst/>
          </a:prstGeom>
          <a:noFill/>
          <a:ln>
            <a:solidFill>
              <a:schemeClr val="tx2">
                <a:lumMod val="60000"/>
                <a:lumOff val="40000"/>
              </a:schemeClr>
            </a:solidFill>
          </a:ln>
          <a:extLst>
            <a:ext uri="{53640926-AAD7-44D8-BBD7-CCE9431645EC}">
              <a14:shadowObscured xmlns:a14="http://schemas.microsoft.com/office/drawing/2010/main"/>
            </a:ext>
          </a:extLst>
        </p:spPr>
      </p:pic>
      <p:sp>
        <p:nvSpPr>
          <p:cNvPr id="6" name="Rechteck 5">
            <a:extLst>
              <a:ext uri="{FF2B5EF4-FFF2-40B4-BE49-F238E27FC236}">
                <a16:creationId xmlns:a16="http://schemas.microsoft.com/office/drawing/2014/main" id="{6B848EDB-2E24-FC4C-BF6F-051354935197}"/>
              </a:ext>
            </a:extLst>
          </p:cNvPr>
          <p:cNvSpPr/>
          <p:nvPr/>
        </p:nvSpPr>
        <p:spPr>
          <a:xfrm>
            <a:off x="2437120" y="2132856"/>
            <a:ext cx="5519524" cy="369332"/>
          </a:xfrm>
          <a:prstGeom prst="rect">
            <a:avLst/>
          </a:prstGeom>
        </p:spPr>
        <p:txBody>
          <a:bodyPr wrap="none">
            <a:spAutoFit/>
          </a:bodyPr>
          <a:lstStyle/>
          <a:p>
            <a:r>
              <a:rPr lang="de-DE" b="1" dirty="0">
                <a:latin typeface="Arial"/>
                <a:cs typeface="Arial"/>
              </a:rPr>
              <a:t>OFEG – OCEAN FACILITIES EXCHANGE GROUP</a:t>
            </a:r>
          </a:p>
        </p:txBody>
      </p:sp>
      <p:sp>
        <p:nvSpPr>
          <p:cNvPr id="7" name="Rechteck 6">
            <a:extLst>
              <a:ext uri="{FF2B5EF4-FFF2-40B4-BE49-F238E27FC236}">
                <a16:creationId xmlns:a16="http://schemas.microsoft.com/office/drawing/2014/main" id="{560E62D7-B2FB-4A48-9B62-DB36A22DE501}"/>
              </a:ext>
            </a:extLst>
          </p:cNvPr>
          <p:cNvSpPr/>
          <p:nvPr/>
        </p:nvSpPr>
        <p:spPr>
          <a:xfrm>
            <a:off x="539552" y="2708920"/>
            <a:ext cx="8167490" cy="3139321"/>
          </a:xfrm>
          <a:prstGeom prst="rect">
            <a:avLst/>
          </a:prstGeom>
        </p:spPr>
        <p:txBody>
          <a:bodyPr wrap="square">
            <a:spAutoFit/>
          </a:bodyPr>
          <a:lstStyle/>
          <a:p>
            <a:r>
              <a:rPr lang="de-DE" dirty="0"/>
              <a:t>•	An </a:t>
            </a:r>
            <a:r>
              <a:rPr lang="de-DE" dirty="0" err="1"/>
              <a:t>agreement</a:t>
            </a:r>
            <a:r>
              <a:rPr lang="de-DE" dirty="0"/>
              <a:t> </a:t>
            </a:r>
            <a:r>
              <a:rPr lang="de-DE" dirty="0" err="1"/>
              <a:t>which</a:t>
            </a:r>
            <a:r>
              <a:rPr lang="de-DE" dirty="0"/>
              <a:t> was </a:t>
            </a:r>
            <a:r>
              <a:rPr lang="de-DE" dirty="0" err="1"/>
              <a:t>signed</a:t>
            </a:r>
            <a:r>
              <a:rPr lang="de-DE" dirty="0"/>
              <a:t> </a:t>
            </a:r>
            <a:r>
              <a:rPr lang="de-DE" dirty="0" err="1"/>
              <a:t>by</a:t>
            </a:r>
            <a:r>
              <a:rPr lang="de-DE" dirty="0"/>
              <a:t> </a:t>
            </a:r>
            <a:r>
              <a:rPr lang="de-DE" dirty="0" err="1"/>
              <a:t>six</a:t>
            </a:r>
            <a:r>
              <a:rPr lang="de-DE" dirty="0"/>
              <a:t> European countries </a:t>
            </a:r>
            <a:r>
              <a:rPr lang="de-DE" dirty="0" err="1"/>
              <a:t>and</a:t>
            </a:r>
            <a:r>
              <a:rPr lang="de-DE" dirty="0"/>
              <a:t> </a:t>
            </a:r>
            <a:r>
              <a:rPr lang="de-DE" dirty="0" err="1"/>
              <a:t>allows</a:t>
            </a:r>
            <a:r>
              <a:rPr lang="de-DE" dirty="0"/>
              <a:t> </a:t>
            </a:r>
            <a:r>
              <a:rPr lang="de-DE" dirty="0" err="1">
                <a:cs typeface="Arial"/>
              </a:rPr>
              <a:t>for</a:t>
            </a:r>
            <a:r>
              <a:rPr lang="de-DE" dirty="0">
                <a:cs typeface="Arial"/>
              </a:rPr>
              <a:t> 	</a:t>
            </a:r>
            <a:r>
              <a:rPr lang="de-DE" dirty="0" err="1">
                <a:cs typeface="Arial"/>
              </a:rPr>
              <a:t>no-cost</a:t>
            </a:r>
            <a:r>
              <a:rPr lang="de-DE" dirty="0">
                <a:cs typeface="Arial"/>
              </a:rPr>
              <a:t> </a:t>
            </a:r>
            <a:r>
              <a:rPr lang="de-DE" dirty="0" err="1">
                <a:cs typeface="Arial"/>
              </a:rPr>
              <a:t>exchanges</a:t>
            </a:r>
            <a:r>
              <a:rPr lang="de-DE" dirty="0">
                <a:cs typeface="Arial"/>
              </a:rPr>
              <a:t> </a:t>
            </a:r>
            <a:r>
              <a:rPr lang="de-DE" dirty="0" err="1">
                <a:cs typeface="Arial"/>
              </a:rPr>
              <a:t>of</a:t>
            </a:r>
            <a:r>
              <a:rPr lang="de-DE" dirty="0">
                <a:cs typeface="Arial"/>
              </a:rPr>
              <a:t> </a:t>
            </a:r>
            <a:r>
              <a:rPr lang="de-DE" dirty="0" err="1">
                <a:cs typeface="Arial"/>
              </a:rPr>
              <a:t>ship</a:t>
            </a:r>
            <a:r>
              <a:rPr lang="de-DE" dirty="0">
                <a:cs typeface="Arial"/>
              </a:rPr>
              <a:t>-time </a:t>
            </a:r>
            <a:r>
              <a:rPr lang="de-DE" dirty="0" err="1">
                <a:cs typeface="Arial"/>
              </a:rPr>
              <a:t>and</a:t>
            </a:r>
            <a:r>
              <a:rPr lang="de-DE" dirty="0">
                <a:cs typeface="Arial"/>
              </a:rPr>
              <a:t> </a:t>
            </a:r>
            <a:r>
              <a:rPr lang="de-DE" dirty="0" err="1">
                <a:cs typeface="Arial"/>
              </a:rPr>
              <a:t>major</a:t>
            </a:r>
            <a:r>
              <a:rPr lang="de-DE" dirty="0">
                <a:cs typeface="Arial"/>
              </a:rPr>
              <a:t> marine </a:t>
            </a:r>
            <a:r>
              <a:rPr lang="de-DE" dirty="0" err="1">
                <a:cs typeface="Arial"/>
              </a:rPr>
              <a:t>equipment</a:t>
            </a:r>
            <a:r>
              <a:rPr lang="de-DE" dirty="0">
                <a:cs typeface="Arial"/>
              </a:rPr>
              <a:t>.</a:t>
            </a:r>
            <a:endParaRPr lang="de-DE" dirty="0"/>
          </a:p>
          <a:p>
            <a:r>
              <a:rPr lang="de-DE" dirty="0"/>
              <a:t>• 	</a:t>
            </a:r>
            <a:r>
              <a:rPr lang="de-DE" dirty="0" err="1"/>
              <a:t>We</a:t>
            </a:r>
            <a:r>
              <a:rPr lang="de-DE" dirty="0"/>
              <a:t> </a:t>
            </a:r>
            <a:r>
              <a:rPr lang="de-DE" dirty="0" err="1"/>
              <a:t>meet</a:t>
            </a:r>
            <a:r>
              <a:rPr lang="de-DE" dirty="0"/>
              <a:t> </a:t>
            </a:r>
            <a:r>
              <a:rPr lang="de-DE" dirty="0" err="1"/>
              <a:t>twice</a:t>
            </a:r>
            <a:r>
              <a:rPr lang="de-DE" dirty="0"/>
              <a:t> per </a:t>
            </a:r>
            <a:r>
              <a:rPr lang="de-DE" dirty="0" err="1"/>
              <a:t>year</a:t>
            </a:r>
            <a:r>
              <a:rPr lang="de-DE" dirty="0"/>
              <a:t> (last </a:t>
            </a:r>
            <a:r>
              <a:rPr lang="de-DE" dirty="0" err="1"/>
              <a:t>meeting</a:t>
            </a:r>
            <a:r>
              <a:rPr lang="de-DE" dirty="0"/>
              <a:t> was in April 2019 in Bergen) </a:t>
            </a:r>
            <a:r>
              <a:rPr lang="de-DE" dirty="0" err="1"/>
              <a:t>and</a:t>
            </a:r>
            <a:r>
              <a:rPr lang="de-DE" dirty="0"/>
              <a:t> 	</a:t>
            </a:r>
            <a:r>
              <a:rPr lang="de-DE" dirty="0" err="1"/>
              <a:t>exchange</a:t>
            </a:r>
            <a:r>
              <a:rPr lang="de-DE" dirty="0"/>
              <a:t> </a:t>
            </a:r>
            <a:r>
              <a:rPr lang="de-DE" dirty="0" err="1"/>
              <a:t>details</a:t>
            </a:r>
            <a:r>
              <a:rPr lang="de-DE" dirty="0"/>
              <a:t> </a:t>
            </a:r>
            <a:r>
              <a:rPr lang="de-DE" dirty="0" err="1"/>
              <a:t>of</a:t>
            </a:r>
            <a:r>
              <a:rPr lang="de-DE" dirty="0"/>
              <a:t> </a:t>
            </a:r>
            <a:r>
              <a:rPr lang="de-DE" dirty="0" err="1"/>
              <a:t>each</a:t>
            </a:r>
            <a:r>
              <a:rPr lang="de-DE" dirty="0"/>
              <a:t> </a:t>
            </a:r>
            <a:r>
              <a:rPr lang="de-DE" dirty="0" err="1"/>
              <a:t>others</a:t>
            </a:r>
            <a:r>
              <a:rPr lang="de-DE" dirty="0"/>
              <a:t> </a:t>
            </a:r>
            <a:r>
              <a:rPr lang="de-DE" dirty="0" err="1"/>
              <a:t>forthcoming</a:t>
            </a:r>
            <a:r>
              <a:rPr lang="de-DE" dirty="0"/>
              <a:t> </a:t>
            </a:r>
            <a:r>
              <a:rPr lang="de-DE" dirty="0" err="1"/>
              <a:t>ships</a:t>
            </a:r>
            <a:r>
              <a:rPr lang="de-DE" dirty="0"/>
              <a:t> </a:t>
            </a:r>
            <a:r>
              <a:rPr lang="de-DE" dirty="0" err="1"/>
              <a:t>programmes</a:t>
            </a:r>
            <a:endParaRPr lang="de-DE" dirty="0"/>
          </a:p>
          <a:p>
            <a:r>
              <a:rPr lang="de-DE" dirty="0"/>
              <a:t>•	</a:t>
            </a:r>
            <a:r>
              <a:rPr lang="de-DE" dirty="0" err="1"/>
              <a:t>We</a:t>
            </a:r>
            <a:r>
              <a:rPr lang="de-DE" dirty="0"/>
              <a:t> </a:t>
            </a:r>
            <a:r>
              <a:rPr lang="de-DE" dirty="0" err="1"/>
              <a:t>actively</a:t>
            </a:r>
            <a:r>
              <a:rPr lang="de-DE" dirty="0"/>
              <a:t> </a:t>
            </a:r>
            <a:r>
              <a:rPr lang="de-DE" dirty="0" err="1"/>
              <a:t>seek</a:t>
            </a:r>
            <a:r>
              <a:rPr lang="de-DE" dirty="0"/>
              <a:t> </a:t>
            </a:r>
            <a:r>
              <a:rPr lang="de-DE" dirty="0" err="1"/>
              <a:t>to</a:t>
            </a:r>
            <a:r>
              <a:rPr lang="de-DE" dirty="0"/>
              <a:t> </a:t>
            </a:r>
            <a:r>
              <a:rPr lang="de-DE" dirty="0" err="1"/>
              <a:t>fill</a:t>
            </a:r>
            <a:r>
              <a:rPr lang="de-DE" dirty="0"/>
              <a:t> </a:t>
            </a:r>
            <a:r>
              <a:rPr lang="de-DE" dirty="0" err="1"/>
              <a:t>programme</a:t>
            </a:r>
            <a:r>
              <a:rPr lang="de-DE" dirty="0"/>
              <a:t> </a:t>
            </a:r>
            <a:r>
              <a:rPr lang="de-DE" dirty="0" err="1"/>
              <a:t>gaps</a:t>
            </a:r>
            <a:r>
              <a:rPr lang="de-DE" dirty="0"/>
              <a:t> </a:t>
            </a:r>
            <a:r>
              <a:rPr lang="de-DE" dirty="0" err="1"/>
              <a:t>and</a:t>
            </a:r>
            <a:r>
              <a:rPr lang="de-DE" dirty="0"/>
              <a:t> </a:t>
            </a:r>
            <a:r>
              <a:rPr lang="de-DE" dirty="0" err="1"/>
              <a:t>exchange</a:t>
            </a:r>
            <a:r>
              <a:rPr lang="de-DE" dirty="0"/>
              <a:t> </a:t>
            </a:r>
            <a:r>
              <a:rPr lang="de-DE" dirty="0" err="1"/>
              <a:t>ship</a:t>
            </a:r>
            <a:r>
              <a:rPr lang="de-DE" dirty="0"/>
              <a:t> time </a:t>
            </a:r>
            <a:r>
              <a:rPr lang="de-DE" dirty="0" err="1"/>
              <a:t>if</a:t>
            </a:r>
            <a:r>
              <a:rPr lang="de-DE" dirty="0"/>
              <a:t> </a:t>
            </a:r>
            <a:r>
              <a:rPr lang="de-DE" dirty="0" err="1"/>
              <a:t>mutually</a:t>
            </a:r>
            <a:r>
              <a:rPr lang="de-DE" dirty="0"/>
              <a:t> 	</a:t>
            </a:r>
            <a:r>
              <a:rPr lang="de-DE" dirty="0" err="1"/>
              <a:t>beneficial</a:t>
            </a:r>
            <a:endParaRPr lang="de-DE" dirty="0"/>
          </a:p>
          <a:p>
            <a:r>
              <a:rPr lang="de-DE" dirty="0"/>
              <a:t>•	</a:t>
            </a:r>
            <a:r>
              <a:rPr lang="de-DE" dirty="0" err="1"/>
              <a:t>We</a:t>
            </a:r>
            <a:r>
              <a:rPr lang="de-DE" dirty="0"/>
              <a:t> </a:t>
            </a:r>
            <a:r>
              <a:rPr lang="de-DE" dirty="0" err="1"/>
              <a:t>make</a:t>
            </a:r>
            <a:r>
              <a:rPr lang="de-DE" dirty="0"/>
              <a:t> </a:t>
            </a:r>
            <a:r>
              <a:rPr lang="de-DE" dirty="0" err="1"/>
              <a:t>ourselves</a:t>
            </a:r>
            <a:r>
              <a:rPr lang="de-DE" dirty="0"/>
              <a:t> </a:t>
            </a:r>
            <a:r>
              <a:rPr lang="de-DE" dirty="0" err="1"/>
              <a:t>available</a:t>
            </a:r>
            <a:r>
              <a:rPr lang="de-DE" dirty="0"/>
              <a:t> </a:t>
            </a:r>
            <a:r>
              <a:rPr lang="de-DE" dirty="0" err="1"/>
              <a:t>throughout</a:t>
            </a:r>
            <a:r>
              <a:rPr lang="de-DE" dirty="0"/>
              <a:t> </a:t>
            </a:r>
            <a:r>
              <a:rPr lang="de-DE" dirty="0" err="1"/>
              <a:t>the</a:t>
            </a:r>
            <a:r>
              <a:rPr lang="de-DE" dirty="0"/>
              <a:t> </a:t>
            </a:r>
            <a:r>
              <a:rPr lang="de-DE" dirty="0" err="1"/>
              <a:t>year</a:t>
            </a:r>
            <a:r>
              <a:rPr lang="de-DE" dirty="0"/>
              <a:t> via email </a:t>
            </a:r>
            <a:r>
              <a:rPr lang="de-DE" dirty="0" err="1"/>
              <a:t>and</a:t>
            </a:r>
            <a:r>
              <a:rPr lang="de-DE" dirty="0"/>
              <a:t> </a:t>
            </a:r>
            <a:r>
              <a:rPr lang="de-DE" dirty="0" err="1"/>
              <a:t>telephone</a:t>
            </a:r>
            <a:r>
              <a:rPr lang="de-DE" dirty="0"/>
              <a:t> 	</a:t>
            </a:r>
            <a:r>
              <a:rPr lang="de-DE" dirty="0" err="1"/>
              <a:t>and</a:t>
            </a:r>
            <a:r>
              <a:rPr lang="de-DE" dirty="0"/>
              <a:t> </a:t>
            </a:r>
            <a:r>
              <a:rPr lang="de-DE" dirty="0" err="1"/>
              <a:t>actively</a:t>
            </a:r>
            <a:r>
              <a:rPr lang="de-DE" dirty="0"/>
              <a:t> </a:t>
            </a:r>
            <a:r>
              <a:rPr lang="de-DE" dirty="0" err="1"/>
              <a:t>seek</a:t>
            </a:r>
            <a:r>
              <a:rPr lang="de-DE" dirty="0"/>
              <a:t> </a:t>
            </a:r>
            <a:r>
              <a:rPr lang="de-DE" dirty="0" err="1"/>
              <a:t>to</a:t>
            </a:r>
            <a:r>
              <a:rPr lang="de-DE" dirty="0"/>
              <a:t> </a:t>
            </a:r>
            <a:r>
              <a:rPr lang="de-DE" dirty="0" err="1"/>
              <a:t>support</a:t>
            </a:r>
            <a:r>
              <a:rPr lang="de-DE" dirty="0"/>
              <a:t> </a:t>
            </a:r>
            <a:r>
              <a:rPr lang="de-DE" dirty="0" err="1"/>
              <a:t>intervention</a:t>
            </a:r>
            <a:r>
              <a:rPr lang="de-DE" dirty="0"/>
              <a:t> </a:t>
            </a:r>
            <a:r>
              <a:rPr lang="de-DE" dirty="0" err="1"/>
              <a:t>for</a:t>
            </a:r>
            <a:r>
              <a:rPr lang="de-DE" dirty="0"/>
              <a:t> </a:t>
            </a:r>
            <a:r>
              <a:rPr lang="de-DE" dirty="0" err="1"/>
              <a:t>unplanned</a:t>
            </a:r>
            <a:r>
              <a:rPr lang="de-DE" dirty="0"/>
              <a:t> </a:t>
            </a:r>
            <a:r>
              <a:rPr lang="de-DE" dirty="0" err="1"/>
              <a:t>equipment</a:t>
            </a:r>
            <a:r>
              <a:rPr lang="de-DE" dirty="0"/>
              <a:t> 	</a:t>
            </a:r>
            <a:r>
              <a:rPr lang="de-DE" dirty="0" err="1"/>
              <a:t>recovery</a:t>
            </a:r>
            <a:r>
              <a:rPr lang="de-DE" dirty="0"/>
              <a:t> </a:t>
            </a:r>
            <a:r>
              <a:rPr lang="de-DE" dirty="0" err="1"/>
              <a:t>or</a:t>
            </a:r>
            <a:r>
              <a:rPr lang="de-DE" dirty="0"/>
              <a:t> </a:t>
            </a:r>
            <a:r>
              <a:rPr lang="de-DE" dirty="0" err="1"/>
              <a:t>ship</a:t>
            </a:r>
            <a:r>
              <a:rPr lang="de-DE" dirty="0"/>
              <a:t> </a:t>
            </a:r>
            <a:r>
              <a:rPr lang="de-DE" dirty="0" err="1"/>
              <a:t>support</a:t>
            </a:r>
            <a:r>
              <a:rPr lang="de-DE" dirty="0"/>
              <a:t> </a:t>
            </a:r>
            <a:r>
              <a:rPr lang="de-DE" dirty="0" err="1"/>
              <a:t>requests</a:t>
            </a:r>
            <a:endParaRPr lang="de-DE" dirty="0"/>
          </a:p>
          <a:p>
            <a:r>
              <a:rPr lang="de-DE" dirty="0"/>
              <a:t>•	In </a:t>
            </a:r>
            <a:r>
              <a:rPr lang="de-DE" dirty="0" err="1"/>
              <a:t>the</a:t>
            </a:r>
            <a:r>
              <a:rPr lang="de-DE" dirty="0"/>
              <a:t> </a:t>
            </a:r>
            <a:r>
              <a:rPr lang="de-DE" dirty="0" err="1"/>
              <a:t>future</a:t>
            </a:r>
            <a:r>
              <a:rPr lang="de-DE" dirty="0"/>
              <a:t> </a:t>
            </a:r>
            <a:r>
              <a:rPr lang="de-DE" dirty="0" err="1"/>
              <a:t>we</a:t>
            </a:r>
            <a:r>
              <a:rPr lang="de-DE" dirty="0"/>
              <a:t> </a:t>
            </a:r>
            <a:r>
              <a:rPr lang="de-DE" dirty="0" err="1"/>
              <a:t>may</a:t>
            </a:r>
            <a:r>
              <a:rPr lang="de-DE" dirty="0"/>
              <a:t> </a:t>
            </a:r>
            <a:r>
              <a:rPr lang="de-DE" dirty="0" err="1"/>
              <a:t>be</a:t>
            </a:r>
            <a:r>
              <a:rPr lang="de-DE" dirty="0"/>
              <a:t> </a:t>
            </a:r>
            <a:r>
              <a:rPr lang="de-DE" dirty="0" err="1"/>
              <a:t>able</a:t>
            </a:r>
            <a:r>
              <a:rPr lang="de-DE" dirty="0"/>
              <a:t> </a:t>
            </a:r>
            <a:r>
              <a:rPr lang="de-DE" dirty="0" err="1"/>
              <a:t>to</a:t>
            </a:r>
            <a:r>
              <a:rPr lang="de-DE" dirty="0"/>
              <a:t> </a:t>
            </a:r>
            <a:r>
              <a:rPr lang="de-DE" dirty="0" err="1"/>
              <a:t>share</a:t>
            </a:r>
            <a:r>
              <a:rPr lang="de-DE" dirty="0"/>
              <a:t> </a:t>
            </a:r>
            <a:r>
              <a:rPr lang="de-DE" dirty="0" err="1"/>
              <a:t>programmes</a:t>
            </a:r>
            <a:r>
              <a:rPr lang="de-DE" dirty="0"/>
              <a:t> </a:t>
            </a:r>
            <a:r>
              <a:rPr lang="de-DE" dirty="0" err="1"/>
              <a:t>using</a:t>
            </a:r>
            <a:r>
              <a:rPr lang="de-DE" dirty="0"/>
              <a:t> </a:t>
            </a:r>
            <a:r>
              <a:rPr lang="de-DE" dirty="0" err="1"/>
              <a:t>common</a:t>
            </a:r>
            <a:r>
              <a:rPr lang="de-DE" dirty="0"/>
              <a:t> </a:t>
            </a:r>
            <a:r>
              <a:rPr lang="de-DE" dirty="0" err="1"/>
              <a:t>planning</a:t>
            </a:r>
            <a:r>
              <a:rPr lang="de-DE" dirty="0"/>
              <a:t> 	</a:t>
            </a:r>
            <a:r>
              <a:rPr lang="de-DE" dirty="0" err="1"/>
              <a:t>systems</a:t>
            </a:r>
            <a:r>
              <a:rPr lang="de-DE" dirty="0"/>
              <a:t> (Marine </a:t>
            </a:r>
            <a:r>
              <a:rPr lang="de-DE" dirty="0" err="1"/>
              <a:t>Facilities</a:t>
            </a:r>
            <a:r>
              <a:rPr lang="de-DE" dirty="0"/>
              <a:t> </a:t>
            </a:r>
            <a:r>
              <a:rPr lang="de-DE" dirty="0" err="1"/>
              <a:t>Planning</a:t>
            </a:r>
            <a:r>
              <a:rPr lang="de-DE" dirty="0"/>
              <a:t>)</a:t>
            </a:r>
          </a:p>
        </p:txBody>
      </p:sp>
      <p:pic>
        <p:nvPicPr>
          <p:cNvPr id="8" name="Grafik 7">
            <a:extLst>
              <a:ext uri="{FF2B5EF4-FFF2-40B4-BE49-F238E27FC236}">
                <a16:creationId xmlns:a16="http://schemas.microsoft.com/office/drawing/2014/main" id="{DF0861F9-DE3C-DF4A-85CC-37A907F7C4EA}"/>
              </a:ext>
            </a:extLst>
          </p:cNvPr>
          <p:cNvPicPr/>
          <p:nvPr/>
        </p:nvPicPr>
        <p:blipFill>
          <a:blip r:embed="rId3"/>
          <a:stretch>
            <a:fillRect/>
          </a:stretch>
        </p:blipFill>
        <p:spPr>
          <a:xfrm>
            <a:off x="3779912" y="836712"/>
            <a:ext cx="930910" cy="930910"/>
          </a:xfrm>
          <a:prstGeom prst="rect">
            <a:avLst/>
          </a:prstGeom>
        </p:spPr>
      </p:pic>
      <p:pic>
        <p:nvPicPr>
          <p:cNvPr id="9" name="Grafik 8">
            <a:extLst>
              <a:ext uri="{FF2B5EF4-FFF2-40B4-BE49-F238E27FC236}">
                <a16:creationId xmlns:a16="http://schemas.microsoft.com/office/drawing/2014/main" id="{464DD680-A7C4-F140-942F-B57E810A129A}"/>
              </a:ext>
            </a:extLst>
          </p:cNvPr>
          <p:cNvPicPr/>
          <p:nvPr/>
        </p:nvPicPr>
        <p:blipFill>
          <a:blip r:embed="rId4">
            <a:extLst>
              <a:ext uri="{28A0092B-C50C-407E-A947-70E740481C1C}">
                <a14:useLocalDpi xmlns:a14="http://schemas.microsoft.com/office/drawing/2010/main" val="0"/>
              </a:ext>
            </a:extLst>
          </a:blip>
          <a:stretch>
            <a:fillRect/>
          </a:stretch>
        </p:blipFill>
        <p:spPr>
          <a:xfrm>
            <a:off x="6300192" y="908720"/>
            <a:ext cx="2448272" cy="860842"/>
          </a:xfrm>
          <a:prstGeom prst="rect">
            <a:avLst/>
          </a:prstGeom>
        </p:spPr>
      </p:pic>
    </p:spTree>
    <p:extLst>
      <p:ext uri="{BB962C8B-B14F-4D97-AF65-F5344CB8AC3E}">
        <p14:creationId xmlns:p14="http://schemas.microsoft.com/office/powerpoint/2010/main" val="285608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6988"/>
            <a:ext cx="9159876" cy="765176"/>
          </a:xfrm>
          <a:prstGeom prst="rect">
            <a:avLst/>
          </a:prstGeom>
          <a:gradFill rotWithShape="0">
            <a:gsLst>
              <a:gs pos="0">
                <a:srgbClr val="001847"/>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vl="0" algn="ctr" defTabSz="914400" eaLnBrk="0" fontAlgn="base" hangingPunct="0">
              <a:lnSpc>
                <a:spcPct val="80000"/>
              </a:lnSpc>
              <a:spcBef>
                <a:spcPts val="200"/>
              </a:spcBef>
              <a:spcAft>
                <a:spcPct val="0"/>
              </a:spcAft>
              <a:buClr>
                <a:srgbClr val="000000"/>
              </a:buClr>
              <a:buSzPct val="100000"/>
            </a:pPr>
            <a:r>
              <a:rPr lang="en-US" sz="2600" b="1" dirty="0">
                <a:solidFill>
                  <a:srgbClr val="FFFF00"/>
                </a:solidFill>
                <a:latin typeface="Calibri"/>
                <a:ea typeface="ＭＳ Ｐゴシック"/>
                <a:cs typeface="Calibri"/>
              </a:rPr>
              <a:t>THE EUROPEAN RESEARCH VESSEL OPERATORS GROUP</a:t>
            </a:r>
          </a:p>
        </p:txBody>
      </p:sp>
      <p:sp>
        <p:nvSpPr>
          <p:cNvPr id="3" name="Rettangolo 2"/>
          <p:cNvSpPr/>
          <p:nvPr/>
        </p:nvSpPr>
        <p:spPr>
          <a:xfrm>
            <a:off x="395536" y="3573016"/>
            <a:ext cx="8352928" cy="76944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en-US" sz="4400" b="1" dirty="0">
              <a:solidFill>
                <a:schemeClr val="tx2">
                  <a:lumMod val="75000"/>
                </a:schemeClr>
              </a:solidFill>
              <a:latin typeface="Calibri"/>
              <a:cs typeface="Calibri"/>
            </a:endParaRPr>
          </a:p>
        </p:txBody>
      </p:sp>
      <p:sp>
        <p:nvSpPr>
          <p:cNvPr id="4" name="Rectangle 3"/>
          <p:cNvSpPr/>
          <p:nvPr/>
        </p:nvSpPr>
        <p:spPr>
          <a:xfrm>
            <a:off x="583494" y="2008516"/>
            <a:ext cx="8261708" cy="4667881"/>
          </a:xfrm>
          <a:prstGeom prst="rect">
            <a:avLst/>
          </a:prstGeom>
        </p:spPr>
        <p:txBody>
          <a:bodyPr wrap="square">
            <a:spAutoFit/>
          </a:bodyPr>
          <a:lstStyle/>
          <a:p>
            <a:pPr marL="342900" indent="-342900" algn="just">
              <a:lnSpc>
                <a:spcPct val="115000"/>
              </a:lnSpc>
              <a:spcAft>
                <a:spcPts val="1000"/>
              </a:spcAft>
              <a:buFont typeface="+mj-lt"/>
              <a:buAutoNum type="arabicPeriod"/>
            </a:pPr>
            <a:r>
              <a:rPr lang="en-US" sz="1400" dirty="0">
                <a:latin typeface="Arial" panose="020B0604020202020204" pitchFamily="34" charset="0"/>
                <a:ea typeface="Calibri" charset="0"/>
                <a:cs typeface="Arial" panose="020B0604020202020204" pitchFamily="34" charset="0"/>
              </a:rPr>
              <a:t>Since 2017 Norway is the chair and Germany is the vice-chair. </a:t>
            </a:r>
          </a:p>
          <a:p>
            <a:pPr marL="342900" indent="-342900" algn="just">
              <a:lnSpc>
                <a:spcPct val="115000"/>
              </a:lnSpc>
              <a:spcAft>
                <a:spcPts val="1000"/>
              </a:spcAft>
              <a:buFont typeface="+mj-lt"/>
              <a:buAutoNum type="arabicPeriod"/>
            </a:pPr>
            <a:r>
              <a:rPr lang="en-US" sz="1400" dirty="0">
                <a:latin typeface="Arial" panose="020B0604020202020204" pitchFamily="34" charset="0"/>
                <a:ea typeface="Calibri" charset="0"/>
                <a:cs typeface="Arial" panose="020B0604020202020204" pitchFamily="34" charset="0"/>
              </a:rPr>
              <a:t>NIOZ and NERC use the new marine facilities software (MFP) for all their programming and planning requirements. </a:t>
            </a:r>
            <a:r>
              <a:rPr lang="de-DE" sz="1400" dirty="0">
                <a:latin typeface="Arial" panose="020B0604020202020204" pitchFamily="34" charset="0"/>
                <a:cs typeface="Arial" panose="020B0604020202020204" pitchFamily="34" charset="0"/>
              </a:rPr>
              <a:t>CSIC (Spain) </a:t>
            </a:r>
            <a:r>
              <a:rPr lang="de-DE" sz="1400" dirty="0" err="1">
                <a:latin typeface="Arial" panose="020B0604020202020204" pitchFamily="34" charset="0"/>
                <a:cs typeface="Arial" panose="020B0604020202020204" pitchFamily="34" charset="0"/>
              </a:rPr>
              <a:t>is</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planning</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to</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implement</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the</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use</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of</a:t>
            </a:r>
            <a:r>
              <a:rPr lang="de-DE" sz="1400" dirty="0">
                <a:latin typeface="Arial" panose="020B0604020202020204" pitchFamily="34" charset="0"/>
                <a:cs typeface="Arial" panose="020B0604020202020204" pitchFamily="34" charset="0"/>
              </a:rPr>
              <a:t> MFP </a:t>
            </a:r>
            <a:r>
              <a:rPr lang="de-DE" sz="1400" dirty="0" err="1">
                <a:latin typeface="Arial" panose="020B0604020202020204" pitchFamily="34" charset="0"/>
                <a:cs typeface="Arial" panose="020B0604020202020204" pitchFamily="34" charset="0"/>
              </a:rPr>
              <a:t>this</a:t>
            </a:r>
            <a:r>
              <a:rPr lang="de-DE" sz="1400" dirty="0">
                <a:latin typeface="Arial" panose="020B0604020202020204" pitchFamily="34" charset="0"/>
                <a:cs typeface="Arial" panose="020B0604020202020204" pitchFamily="34" charset="0"/>
              </a:rPr>
              <a:t> Summer </a:t>
            </a:r>
            <a:r>
              <a:rPr lang="en-US" sz="1400" dirty="0">
                <a:latin typeface="Arial" panose="020B0604020202020204" pitchFamily="34" charset="0"/>
                <a:ea typeface="Calibri" charset="0"/>
                <a:cs typeface="Arial" panose="020B0604020202020204" pitchFamily="34" charset="0"/>
              </a:rPr>
              <a:t>while GEOMAR is planning the two vessels ALKOR and POSEIDON on the system since the beginning of this year. </a:t>
            </a:r>
            <a:r>
              <a:rPr lang="de-DE" sz="1400" dirty="0">
                <a:latin typeface="Arial" panose="020B0604020202020204" pitchFamily="34" charset="0"/>
                <a:cs typeface="Arial" panose="020B0604020202020204" pitchFamily="34" charset="0"/>
              </a:rPr>
              <a:t>CSIRO (</a:t>
            </a:r>
            <a:r>
              <a:rPr lang="de-DE" sz="1400" dirty="0" err="1">
                <a:latin typeface="Arial" panose="020B0604020202020204" pitchFamily="34" charset="0"/>
                <a:cs typeface="Arial" panose="020B0604020202020204" pitchFamily="34" charset="0"/>
              </a:rPr>
              <a:t>Australia</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is</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now</a:t>
            </a:r>
            <a:r>
              <a:rPr lang="de-DE" sz="1400" dirty="0">
                <a:latin typeface="Arial" panose="020B0604020202020204" pitchFamily="34" charset="0"/>
                <a:cs typeface="Arial" panose="020B0604020202020204" pitchFamily="34" charset="0"/>
              </a:rPr>
              <a:t> also an </a:t>
            </a:r>
            <a:r>
              <a:rPr lang="de-DE" sz="1400" dirty="0" err="1">
                <a:latin typeface="Arial" panose="020B0604020202020204" pitchFamily="34" charset="0"/>
                <a:cs typeface="Arial" panose="020B0604020202020204" pitchFamily="34" charset="0"/>
              </a:rPr>
              <a:t>official</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user</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with</a:t>
            </a:r>
            <a:r>
              <a:rPr lang="de-DE" sz="1400" dirty="0">
                <a:latin typeface="Arial" panose="020B0604020202020204" pitchFamily="34" charset="0"/>
                <a:cs typeface="Arial" panose="020B0604020202020204" pitchFamily="34" charset="0"/>
              </a:rPr>
              <a:t> a </a:t>
            </a:r>
            <a:r>
              <a:rPr lang="de-DE" sz="1400" dirty="0" err="1">
                <a:latin typeface="Arial" panose="020B0604020202020204" pitchFamily="34" charset="0"/>
                <a:cs typeface="Arial" panose="020B0604020202020204" pitchFamily="34" charset="0"/>
              </a:rPr>
              <a:t>signed</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contract</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planning</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to</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use</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the</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full</a:t>
            </a:r>
            <a:r>
              <a:rPr lang="de-DE" sz="1400" dirty="0">
                <a:latin typeface="Arial" panose="020B0604020202020204" pitchFamily="34" charset="0"/>
                <a:cs typeface="Arial" panose="020B0604020202020204" pitchFamily="34" charset="0"/>
              </a:rPr>
              <a:t> MFP </a:t>
            </a:r>
            <a:r>
              <a:rPr lang="de-DE" sz="1400" dirty="0" err="1">
                <a:latin typeface="Arial" panose="020B0604020202020204" pitchFamily="34" charset="0"/>
                <a:cs typeface="Arial" panose="020B0604020202020204" pitchFamily="34" charset="0"/>
              </a:rPr>
              <a:t>system</a:t>
            </a:r>
            <a:r>
              <a:rPr lang="de-DE" sz="1400" dirty="0">
                <a:latin typeface="Arial" panose="020B0604020202020204" pitchFamily="34" charset="0"/>
                <a:cs typeface="Arial" panose="020B0604020202020204" pitchFamily="34" charset="0"/>
              </a:rPr>
              <a:t>. AAD (</a:t>
            </a:r>
            <a:r>
              <a:rPr lang="de-DE" sz="1400" dirty="0" err="1">
                <a:latin typeface="Arial" panose="020B0604020202020204" pitchFamily="34" charset="0"/>
                <a:cs typeface="Arial" panose="020B0604020202020204" pitchFamily="34" charset="0"/>
              </a:rPr>
              <a:t>Australian</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Antarctic</a:t>
            </a:r>
            <a:r>
              <a:rPr lang="de-DE" sz="1400" dirty="0">
                <a:latin typeface="Arial" panose="020B0604020202020204" pitchFamily="34" charset="0"/>
                <a:cs typeface="Arial" panose="020B0604020202020204" pitchFamily="34" charset="0"/>
              </a:rPr>
              <a:t> Division, </a:t>
            </a:r>
            <a:r>
              <a:rPr lang="de-DE" sz="1400" dirty="0" err="1">
                <a:latin typeface="Arial" panose="020B0604020202020204" pitchFamily="34" charset="0"/>
                <a:cs typeface="Arial" panose="020B0604020202020204" pitchFamily="34" charset="0"/>
              </a:rPr>
              <a:t>Tasmania</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is</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now</a:t>
            </a:r>
            <a:r>
              <a:rPr lang="de-DE" sz="1400" dirty="0">
                <a:latin typeface="Arial" panose="020B0604020202020204" pitchFamily="34" charset="0"/>
                <a:cs typeface="Arial" panose="020B0604020202020204" pitchFamily="34" charset="0"/>
              </a:rPr>
              <a:t> an </a:t>
            </a:r>
            <a:r>
              <a:rPr lang="de-DE" sz="1400" dirty="0" err="1">
                <a:latin typeface="Arial" panose="020B0604020202020204" pitchFamily="34" charset="0"/>
                <a:cs typeface="Arial" panose="020B0604020202020204" pitchFamily="34" charset="0"/>
              </a:rPr>
              <a:t>official</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user</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signed</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contract</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they</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use</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the</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inventory</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management</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only</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for</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the</a:t>
            </a:r>
            <a:r>
              <a:rPr lang="de-DE" sz="1400" dirty="0">
                <a:latin typeface="Arial" panose="020B0604020202020204" pitchFamily="34" charset="0"/>
                <a:cs typeface="Arial" panose="020B0604020202020204" pitchFamily="34" charset="0"/>
              </a:rPr>
              <a:t> time </a:t>
            </a:r>
            <a:r>
              <a:rPr lang="de-DE" sz="1400" dirty="0" err="1">
                <a:latin typeface="Arial" panose="020B0604020202020204" pitchFamily="34" charset="0"/>
                <a:cs typeface="Arial" panose="020B0604020202020204" pitchFamily="34" charset="0"/>
              </a:rPr>
              <a:t>being</a:t>
            </a:r>
            <a:r>
              <a:rPr lang="de-DE" sz="1400" dirty="0">
                <a:latin typeface="Arial" panose="020B0604020202020204" pitchFamily="34" charset="0"/>
                <a:cs typeface="Arial" panose="020B0604020202020204" pitchFamily="34" charset="0"/>
              </a:rPr>
              <a:t>. SYKE (</a:t>
            </a:r>
            <a:r>
              <a:rPr lang="de-DE" sz="1400" dirty="0" err="1">
                <a:latin typeface="Arial" panose="020B0604020202020204" pitchFamily="34" charset="0"/>
                <a:cs typeface="Arial" panose="020B0604020202020204" pitchFamily="34" charset="0"/>
              </a:rPr>
              <a:t>Finland</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has</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made</a:t>
            </a:r>
            <a:r>
              <a:rPr lang="de-DE" sz="1400" dirty="0">
                <a:latin typeface="Arial" panose="020B0604020202020204" pitchFamily="34" charset="0"/>
                <a:cs typeface="Arial" panose="020B0604020202020204" pitchFamily="34" charset="0"/>
              </a:rPr>
              <a:t> also </a:t>
            </a:r>
            <a:r>
              <a:rPr lang="de-DE" sz="1400" dirty="0" err="1">
                <a:latin typeface="Arial" panose="020B0604020202020204" pitchFamily="34" charset="0"/>
                <a:cs typeface="Arial" panose="020B0604020202020204" pitchFamily="34" charset="0"/>
              </a:rPr>
              <a:t>the</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decision</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to</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use</a:t>
            </a:r>
            <a:r>
              <a:rPr lang="de-DE" sz="1400" dirty="0">
                <a:latin typeface="Arial" panose="020B0604020202020204" pitchFamily="34" charset="0"/>
                <a:cs typeface="Arial" panose="020B0604020202020204" pitchFamily="34" charset="0"/>
              </a:rPr>
              <a:t> MFP </a:t>
            </a:r>
            <a:r>
              <a:rPr lang="de-DE" sz="1400" dirty="0" err="1">
                <a:latin typeface="Arial" panose="020B0604020202020204" pitchFamily="34" charset="0"/>
                <a:cs typeface="Arial" panose="020B0604020202020204" pitchFamily="34" charset="0"/>
              </a:rPr>
              <a:t>as</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from</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next</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year</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and</a:t>
            </a:r>
            <a:r>
              <a:rPr lang="de-DE" sz="1400" dirty="0">
                <a:latin typeface="Arial" panose="020B0604020202020204" pitchFamily="34" charset="0"/>
                <a:cs typeface="Arial" panose="020B0604020202020204" pitchFamily="34" charset="0"/>
              </a:rPr>
              <a:t> NSF (USA) </a:t>
            </a:r>
            <a:r>
              <a:rPr lang="de-DE" sz="1400" dirty="0" err="1">
                <a:latin typeface="Arial" panose="020B0604020202020204" pitchFamily="34" charset="0"/>
                <a:cs typeface="Arial" panose="020B0604020202020204" pitchFamily="34" charset="0"/>
              </a:rPr>
              <a:t>is</a:t>
            </a:r>
            <a:r>
              <a:rPr lang="de-DE" sz="1400" dirty="0">
                <a:latin typeface="Arial" panose="020B0604020202020204" pitchFamily="34" charset="0"/>
                <a:cs typeface="Arial" panose="020B0604020202020204" pitchFamily="34" charset="0"/>
              </a:rPr>
              <a:t> also </a:t>
            </a:r>
            <a:r>
              <a:rPr lang="de-DE" sz="1400" dirty="0" err="1">
                <a:latin typeface="Arial" panose="020B0604020202020204" pitchFamily="34" charset="0"/>
                <a:cs typeface="Arial" panose="020B0604020202020204" pitchFamily="34" charset="0"/>
              </a:rPr>
              <a:t>interested</a:t>
            </a:r>
            <a:r>
              <a:rPr lang="de-DE" sz="1400" dirty="0">
                <a:latin typeface="Arial" panose="020B0604020202020204" pitchFamily="34" charset="0"/>
                <a:cs typeface="Arial" panose="020B0604020202020204" pitchFamily="34" charset="0"/>
              </a:rPr>
              <a:t> in </a:t>
            </a:r>
            <a:r>
              <a:rPr lang="de-DE" sz="1400" dirty="0" err="1">
                <a:latin typeface="Arial" panose="020B0604020202020204" pitchFamily="34" charset="0"/>
                <a:cs typeface="Arial" panose="020B0604020202020204" pitchFamily="34" charset="0"/>
              </a:rPr>
              <a:t>using</a:t>
            </a:r>
            <a:r>
              <a:rPr lang="de-DE" sz="1400" dirty="0">
                <a:latin typeface="Arial" panose="020B0604020202020204" pitchFamily="34" charset="0"/>
                <a:cs typeface="Arial" panose="020B0604020202020204" pitchFamily="34" charset="0"/>
              </a:rPr>
              <a:t> MFP. </a:t>
            </a:r>
            <a:endParaRPr lang="en-US" sz="1400" dirty="0">
              <a:latin typeface="Arial" panose="020B0604020202020204" pitchFamily="34" charset="0"/>
              <a:ea typeface="Calibri" charset="0"/>
              <a:cs typeface="Arial" panose="020B0604020202020204" pitchFamily="34" charset="0"/>
            </a:endParaRPr>
          </a:p>
          <a:p>
            <a:pPr marL="342900" indent="-342900" algn="just">
              <a:lnSpc>
                <a:spcPct val="115000"/>
              </a:lnSpc>
              <a:spcAft>
                <a:spcPts val="1000"/>
              </a:spcAft>
              <a:buFont typeface="+mj-lt"/>
              <a:buAutoNum type="arabicPeriod"/>
            </a:pPr>
            <a:r>
              <a:rPr lang="en-US" sz="1400" dirty="0">
                <a:latin typeface="Arial" panose="020B0604020202020204" pitchFamily="34" charset="0"/>
                <a:ea typeface="Calibri" charset="0"/>
                <a:cs typeface="Arial" panose="020B0604020202020204" pitchFamily="34" charset="0"/>
              </a:rPr>
              <a:t>IFREMER has modernized and increased the capabilities of their old seismic system. A sea trial of the upgraded 2D and 3D seismic devices was conducted successfully in spring 2018 and is now available for barter.</a:t>
            </a:r>
          </a:p>
          <a:p>
            <a:pPr marL="342900" indent="-342900" algn="just">
              <a:lnSpc>
                <a:spcPct val="115000"/>
              </a:lnSpc>
              <a:spcAft>
                <a:spcPts val="1000"/>
              </a:spcAft>
              <a:buFont typeface="+mj-lt"/>
              <a:buAutoNum type="arabicPeriod"/>
            </a:pPr>
            <a:r>
              <a:rPr lang="en-GB" sz="1400" dirty="0">
                <a:latin typeface="Arial" panose="020B0604020202020204" pitchFamily="34" charset="0"/>
                <a:cs typeface="Arial" panose="020B0604020202020204" pitchFamily="34" charset="0"/>
              </a:rPr>
              <a:t>The last OFEG-Tech meeting has occurred at </a:t>
            </a:r>
            <a:r>
              <a:rPr lang="en-GB" sz="1400" dirty="0" err="1">
                <a:latin typeface="Arial" panose="020B0604020202020204" pitchFamily="34" charset="0"/>
                <a:cs typeface="Arial" panose="020B0604020202020204" pitchFamily="34" charset="0"/>
              </a:rPr>
              <a:t>Ifremer</a:t>
            </a:r>
            <a:r>
              <a:rPr lang="en-GB" sz="1400" dirty="0">
                <a:latin typeface="Arial" panose="020B0604020202020204" pitchFamily="34" charset="0"/>
                <a:cs typeface="Arial" panose="020B0604020202020204" pitchFamily="34" charset="0"/>
              </a:rPr>
              <a:t> (Toulon) in March 2018. The 1-day meeting with ten members was led by the new Chair and vice-Chair Dag </a:t>
            </a:r>
            <a:r>
              <a:rPr lang="en-GB" sz="1400" dirty="0" err="1">
                <a:latin typeface="Arial" panose="020B0604020202020204" pitchFamily="34" charset="0"/>
                <a:cs typeface="Arial" panose="020B0604020202020204" pitchFamily="34" charset="0"/>
              </a:rPr>
              <a:t>Hellesnes</a:t>
            </a:r>
            <a:r>
              <a:rPr lang="en-GB" sz="1400" dirty="0">
                <a:latin typeface="Arial" panose="020B0604020202020204" pitchFamily="34" charset="0"/>
                <a:cs typeface="Arial" panose="020B0604020202020204" pitchFamily="34" charset="0"/>
              </a:rPr>
              <a:t> (IMR) and Joerg </a:t>
            </a:r>
            <a:r>
              <a:rPr lang="en-GB" sz="1400" dirty="0" err="1">
                <a:latin typeface="Arial" panose="020B0604020202020204" pitchFamily="34" charset="0"/>
                <a:cs typeface="Arial" panose="020B0604020202020204" pitchFamily="34" charset="0"/>
              </a:rPr>
              <a:t>Bialas</a:t>
            </a:r>
            <a:r>
              <a:rPr lang="en-GB" sz="1400" dirty="0">
                <a:latin typeface="Arial" panose="020B0604020202020204" pitchFamily="34" charset="0"/>
                <a:cs typeface="Arial" panose="020B0604020202020204" pitchFamily="34" charset="0"/>
              </a:rPr>
              <a:t> (GEOMAR). A key point of OFEG-Tech is to improve knowledge of each other organizations which also allows each organization to benefit from new experience and knowledge which can be used to develop our own internal technical capabilities. The discussion has shown a general trend in sharing expertise about the capabilities of deep sea and autonomous vehicles. </a:t>
            </a:r>
            <a:endParaRPr lang="en-US" sz="1400" dirty="0">
              <a:latin typeface="Arial" panose="020B0604020202020204" pitchFamily="34" charset="0"/>
              <a:ea typeface="Calibri" charset="0"/>
              <a:cs typeface="Arial" panose="020B0604020202020204" pitchFamily="34" charset="0"/>
            </a:endParaRPr>
          </a:p>
        </p:txBody>
      </p:sp>
      <p:pic>
        <p:nvPicPr>
          <p:cNvPr id="8" name="Picture 36" descr="E:\IDENTIDADE_ERVO\LOGOS\logo_cores01_positivo.jpg">
            <a:extLst>
              <a:ext uri="{FF2B5EF4-FFF2-40B4-BE49-F238E27FC236}">
                <a16:creationId xmlns:a16="http://schemas.microsoft.com/office/drawing/2014/main" id="{AC6C2BD2-68A6-614C-9B59-3A1FA8BBA9C2}"/>
              </a:ext>
            </a:extLst>
          </p:cNvPr>
          <p:cNvPicPr/>
          <p:nvPr/>
        </p:nvPicPr>
        <p:blipFill rotWithShape="1">
          <a:blip r:embed="rId2"/>
          <a:srcRect t="12361" b="15278"/>
          <a:stretch/>
        </p:blipFill>
        <p:spPr bwMode="auto">
          <a:xfrm>
            <a:off x="323528" y="932854"/>
            <a:ext cx="1648246" cy="769082"/>
          </a:xfrm>
          <a:prstGeom prst="rect">
            <a:avLst/>
          </a:prstGeom>
          <a:noFill/>
          <a:ln>
            <a:solidFill>
              <a:schemeClr val="tx2">
                <a:lumMod val="60000"/>
                <a:lumOff val="40000"/>
              </a:schemeClr>
            </a:solidFill>
          </a:ln>
          <a:extLst>
            <a:ext uri="{53640926-AAD7-44D8-BBD7-CCE9431645EC}">
              <a14:shadowObscured xmlns:a14="http://schemas.microsoft.com/office/drawing/2010/main"/>
            </a:ext>
          </a:extLst>
        </p:spPr>
      </p:pic>
      <p:pic>
        <p:nvPicPr>
          <p:cNvPr id="10" name="Grafik 9">
            <a:extLst>
              <a:ext uri="{FF2B5EF4-FFF2-40B4-BE49-F238E27FC236}">
                <a16:creationId xmlns:a16="http://schemas.microsoft.com/office/drawing/2014/main" id="{9652B8C2-BCAB-F24E-A8F2-3CD4481185D0}"/>
              </a:ext>
            </a:extLst>
          </p:cNvPr>
          <p:cNvPicPr/>
          <p:nvPr/>
        </p:nvPicPr>
        <p:blipFill>
          <a:blip r:embed="rId3"/>
          <a:stretch>
            <a:fillRect/>
          </a:stretch>
        </p:blipFill>
        <p:spPr>
          <a:xfrm>
            <a:off x="3779912" y="836712"/>
            <a:ext cx="930910" cy="930910"/>
          </a:xfrm>
          <a:prstGeom prst="rect">
            <a:avLst/>
          </a:prstGeom>
        </p:spPr>
      </p:pic>
      <p:pic>
        <p:nvPicPr>
          <p:cNvPr id="12" name="Grafik 11">
            <a:extLst>
              <a:ext uri="{FF2B5EF4-FFF2-40B4-BE49-F238E27FC236}">
                <a16:creationId xmlns:a16="http://schemas.microsoft.com/office/drawing/2014/main" id="{31F76DCC-3066-524E-A523-14AB64411DDB}"/>
              </a:ext>
            </a:extLst>
          </p:cNvPr>
          <p:cNvPicPr/>
          <p:nvPr/>
        </p:nvPicPr>
        <p:blipFill>
          <a:blip r:embed="rId4">
            <a:extLst>
              <a:ext uri="{28A0092B-C50C-407E-A947-70E740481C1C}">
                <a14:useLocalDpi xmlns:a14="http://schemas.microsoft.com/office/drawing/2010/main" val="0"/>
              </a:ext>
            </a:extLst>
          </a:blip>
          <a:stretch>
            <a:fillRect/>
          </a:stretch>
        </p:blipFill>
        <p:spPr>
          <a:xfrm>
            <a:off x="6300192" y="908720"/>
            <a:ext cx="2448272" cy="860842"/>
          </a:xfrm>
          <a:prstGeom prst="rect">
            <a:avLst/>
          </a:prstGeom>
        </p:spPr>
      </p:pic>
    </p:spTree>
    <p:extLst>
      <p:ext uri="{BB962C8B-B14F-4D97-AF65-F5344CB8AC3E}">
        <p14:creationId xmlns:p14="http://schemas.microsoft.com/office/powerpoint/2010/main" val="225051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6988"/>
            <a:ext cx="9159876" cy="765176"/>
          </a:xfrm>
          <a:prstGeom prst="rect">
            <a:avLst/>
          </a:prstGeom>
          <a:gradFill rotWithShape="0">
            <a:gsLst>
              <a:gs pos="0">
                <a:srgbClr val="001847"/>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vl="0" algn="ctr" defTabSz="914400" eaLnBrk="0" fontAlgn="base" hangingPunct="0">
              <a:lnSpc>
                <a:spcPct val="80000"/>
              </a:lnSpc>
              <a:spcBef>
                <a:spcPts val="200"/>
              </a:spcBef>
              <a:spcAft>
                <a:spcPct val="0"/>
              </a:spcAft>
              <a:buClr>
                <a:srgbClr val="000000"/>
              </a:buClr>
              <a:buSzPct val="100000"/>
            </a:pPr>
            <a:r>
              <a:rPr lang="en-US" sz="2600" b="1" dirty="0">
                <a:solidFill>
                  <a:srgbClr val="FFFF00"/>
                </a:solidFill>
                <a:latin typeface="Calibri"/>
                <a:ea typeface="ＭＳ Ｐゴシック"/>
                <a:cs typeface="Calibri"/>
              </a:rPr>
              <a:t>THE EUROPEAN RESEARCH VESSEL OPERATORS GROUP</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Picture 36" descr="E:\IDENTIDADE_ERVO\LOGOS\logo_cores01_positivo.jpg">
            <a:extLst>
              <a:ext uri="{FF2B5EF4-FFF2-40B4-BE49-F238E27FC236}">
                <a16:creationId xmlns:a16="http://schemas.microsoft.com/office/drawing/2014/main" id="{60085288-DEF5-8946-8C53-BFA86286A398}"/>
              </a:ext>
            </a:extLst>
          </p:cNvPr>
          <p:cNvPicPr/>
          <p:nvPr/>
        </p:nvPicPr>
        <p:blipFill rotWithShape="1">
          <a:blip r:embed="rId2"/>
          <a:srcRect t="12361" b="15278"/>
          <a:stretch/>
        </p:blipFill>
        <p:spPr bwMode="auto">
          <a:xfrm>
            <a:off x="323528" y="932854"/>
            <a:ext cx="1648246" cy="769082"/>
          </a:xfrm>
          <a:prstGeom prst="rect">
            <a:avLst/>
          </a:prstGeom>
          <a:noFill/>
          <a:ln>
            <a:solidFill>
              <a:schemeClr val="tx2">
                <a:lumMod val="60000"/>
                <a:lumOff val="40000"/>
              </a:schemeClr>
            </a:solidFill>
          </a:ln>
          <a:extLst>
            <a:ext uri="{53640926-AAD7-44D8-BBD7-CCE9431645EC}">
              <a14:shadowObscured xmlns:a14="http://schemas.microsoft.com/office/drawing/2010/main"/>
            </a:ext>
          </a:extLst>
        </p:spPr>
      </p:pic>
      <p:pic>
        <p:nvPicPr>
          <p:cNvPr id="9" name="Grafik 8">
            <a:extLst>
              <a:ext uri="{FF2B5EF4-FFF2-40B4-BE49-F238E27FC236}">
                <a16:creationId xmlns:a16="http://schemas.microsoft.com/office/drawing/2014/main" id="{F5566B4A-7504-4B4E-B5D0-8DB53ED85FD6}"/>
              </a:ext>
            </a:extLst>
          </p:cNvPr>
          <p:cNvPicPr/>
          <p:nvPr/>
        </p:nvPicPr>
        <p:blipFill>
          <a:blip r:embed="rId3"/>
          <a:stretch>
            <a:fillRect/>
          </a:stretch>
        </p:blipFill>
        <p:spPr>
          <a:xfrm>
            <a:off x="3779912" y="836712"/>
            <a:ext cx="930910" cy="930910"/>
          </a:xfrm>
          <a:prstGeom prst="rect">
            <a:avLst/>
          </a:prstGeom>
        </p:spPr>
      </p:pic>
      <p:pic>
        <p:nvPicPr>
          <p:cNvPr id="10" name="Grafik 9">
            <a:extLst>
              <a:ext uri="{FF2B5EF4-FFF2-40B4-BE49-F238E27FC236}">
                <a16:creationId xmlns:a16="http://schemas.microsoft.com/office/drawing/2014/main" id="{A15F1352-2A61-834D-AD03-12591D51777F}"/>
              </a:ext>
            </a:extLst>
          </p:cNvPr>
          <p:cNvPicPr/>
          <p:nvPr/>
        </p:nvPicPr>
        <p:blipFill>
          <a:blip r:embed="rId4">
            <a:extLst>
              <a:ext uri="{28A0092B-C50C-407E-A947-70E740481C1C}">
                <a14:useLocalDpi xmlns:a14="http://schemas.microsoft.com/office/drawing/2010/main" val="0"/>
              </a:ext>
            </a:extLst>
          </a:blip>
          <a:stretch>
            <a:fillRect/>
          </a:stretch>
        </p:blipFill>
        <p:spPr>
          <a:xfrm>
            <a:off x="6444208" y="908720"/>
            <a:ext cx="2448272" cy="860842"/>
          </a:xfrm>
          <a:prstGeom prst="rect">
            <a:avLst/>
          </a:prstGeom>
        </p:spPr>
      </p:pic>
      <p:pic>
        <p:nvPicPr>
          <p:cNvPr id="4" name="Grafik 3">
            <a:extLst>
              <a:ext uri="{FF2B5EF4-FFF2-40B4-BE49-F238E27FC236}">
                <a16:creationId xmlns:a16="http://schemas.microsoft.com/office/drawing/2014/main" id="{6000654F-0BD4-254E-A120-5BDF8E4A8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518" y="1975454"/>
            <a:ext cx="6425826" cy="4820707"/>
          </a:xfrm>
          <a:prstGeom prst="rect">
            <a:avLst/>
          </a:prstGeom>
        </p:spPr>
      </p:pic>
    </p:spTree>
    <p:extLst>
      <p:ext uri="{BB962C8B-B14F-4D97-AF65-F5344CB8AC3E}">
        <p14:creationId xmlns:p14="http://schemas.microsoft.com/office/powerpoint/2010/main" val="2250512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79F7A-74DE-3B48-9FA0-7E20C7F00426}"/>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7E6941DC-EFE9-ED48-8357-59158CD155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5529" y="2060848"/>
            <a:ext cx="6032942" cy="4525963"/>
          </a:xfrm>
        </p:spPr>
      </p:pic>
      <p:sp>
        <p:nvSpPr>
          <p:cNvPr id="6" name="Rectangle 5">
            <a:extLst>
              <a:ext uri="{FF2B5EF4-FFF2-40B4-BE49-F238E27FC236}">
                <a16:creationId xmlns:a16="http://schemas.microsoft.com/office/drawing/2014/main" id="{0B37C81C-6A29-3144-AF30-60B32412D545}"/>
              </a:ext>
            </a:extLst>
          </p:cNvPr>
          <p:cNvSpPr>
            <a:spLocks noChangeArrowheads="1"/>
          </p:cNvSpPr>
          <p:nvPr/>
        </p:nvSpPr>
        <p:spPr bwMode="auto">
          <a:xfrm>
            <a:off x="0" y="-26988"/>
            <a:ext cx="9159876" cy="765176"/>
          </a:xfrm>
          <a:prstGeom prst="rect">
            <a:avLst/>
          </a:prstGeom>
          <a:gradFill rotWithShape="0">
            <a:gsLst>
              <a:gs pos="0">
                <a:srgbClr val="001847"/>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vl="0" algn="ctr" defTabSz="914400" eaLnBrk="0" fontAlgn="base" hangingPunct="0">
              <a:lnSpc>
                <a:spcPct val="80000"/>
              </a:lnSpc>
              <a:spcBef>
                <a:spcPts val="200"/>
              </a:spcBef>
              <a:spcAft>
                <a:spcPct val="0"/>
              </a:spcAft>
              <a:buClr>
                <a:srgbClr val="000000"/>
              </a:buClr>
              <a:buSzPct val="100000"/>
            </a:pPr>
            <a:r>
              <a:rPr lang="en-US" sz="2600" b="1" dirty="0">
                <a:solidFill>
                  <a:srgbClr val="FFFF00"/>
                </a:solidFill>
                <a:latin typeface="Calibri"/>
                <a:ea typeface="ＭＳ Ｐゴシック"/>
                <a:cs typeface="Calibri"/>
              </a:rPr>
              <a:t>THE EUROPEAN RESEARCH VESSEL OPERATORS GROUP</a:t>
            </a:r>
          </a:p>
        </p:txBody>
      </p:sp>
      <p:pic>
        <p:nvPicPr>
          <p:cNvPr id="7" name="Picture 36" descr="E:\IDENTIDADE_ERVO\LOGOS\logo_cores01_positivo.jpg">
            <a:extLst>
              <a:ext uri="{FF2B5EF4-FFF2-40B4-BE49-F238E27FC236}">
                <a16:creationId xmlns:a16="http://schemas.microsoft.com/office/drawing/2014/main" id="{783A6E31-C527-D94E-ABC7-F9208B3FEE1C}"/>
              </a:ext>
            </a:extLst>
          </p:cNvPr>
          <p:cNvPicPr/>
          <p:nvPr/>
        </p:nvPicPr>
        <p:blipFill rotWithShape="1">
          <a:blip r:embed="rId3"/>
          <a:srcRect t="12361" b="15278"/>
          <a:stretch/>
        </p:blipFill>
        <p:spPr bwMode="auto">
          <a:xfrm>
            <a:off x="323528" y="932854"/>
            <a:ext cx="1648246" cy="769082"/>
          </a:xfrm>
          <a:prstGeom prst="rect">
            <a:avLst/>
          </a:prstGeom>
          <a:noFill/>
          <a:ln>
            <a:solidFill>
              <a:schemeClr val="tx2">
                <a:lumMod val="60000"/>
                <a:lumOff val="40000"/>
              </a:schemeClr>
            </a:solidFill>
          </a:ln>
          <a:extLst>
            <a:ext uri="{53640926-AAD7-44D8-BBD7-CCE9431645EC}">
              <a14:shadowObscured xmlns:a14="http://schemas.microsoft.com/office/drawing/2010/main"/>
            </a:ext>
          </a:extLst>
        </p:spPr>
      </p:pic>
      <p:pic>
        <p:nvPicPr>
          <p:cNvPr id="8" name="Grafik 7">
            <a:extLst>
              <a:ext uri="{FF2B5EF4-FFF2-40B4-BE49-F238E27FC236}">
                <a16:creationId xmlns:a16="http://schemas.microsoft.com/office/drawing/2014/main" id="{04C2EE29-F926-9545-8A26-20F343DF7174}"/>
              </a:ext>
            </a:extLst>
          </p:cNvPr>
          <p:cNvPicPr/>
          <p:nvPr/>
        </p:nvPicPr>
        <p:blipFill>
          <a:blip r:embed="rId4"/>
          <a:stretch>
            <a:fillRect/>
          </a:stretch>
        </p:blipFill>
        <p:spPr>
          <a:xfrm>
            <a:off x="3779912" y="836712"/>
            <a:ext cx="930910" cy="930910"/>
          </a:xfrm>
          <a:prstGeom prst="rect">
            <a:avLst/>
          </a:prstGeom>
        </p:spPr>
      </p:pic>
      <p:pic>
        <p:nvPicPr>
          <p:cNvPr id="9" name="Grafik 8">
            <a:extLst>
              <a:ext uri="{FF2B5EF4-FFF2-40B4-BE49-F238E27FC236}">
                <a16:creationId xmlns:a16="http://schemas.microsoft.com/office/drawing/2014/main" id="{53750CB8-D1B5-1849-8FB3-19D2D725BF50}"/>
              </a:ext>
            </a:extLst>
          </p:cNvPr>
          <p:cNvPicPr/>
          <p:nvPr/>
        </p:nvPicPr>
        <p:blipFill>
          <a:blip r:embed="rId5">
            <a:extLst>
              <a:ext uri="{28A0092B-C50C-407E-A947-70E740481C1C}">
                <a14:useLocalDpi xmlns:a14="http://schemas.microsoft.com/office/drawing/2010/main" val="0"/>
              </a:ext>
            </a:extLst>
          </a:blip>
          <a:stretch>
            <a:fillRect/>
          </a:stretch>
        </p:blipFill>
        <p:spPr>
          <a:xfrm>
            <a:off x="6516216" y="908720"/>
            <a:ext cx="2448272" cy="860842"/>
          </a:xfrm>
          <a:prstGeom prst="rect">
            <a:avLst/>
          </a:prstGeom>
        </p:spPr>
      </p:pic>
    </p:spTree>
    <p:extLst>
      <p:ext uri="{BB962C8B-B14F-4D97-AF65-F5344CB8AC3E}">
        <p14:creationId xmlns:p14="http://schemas.microsoft.com/office/powerpoint/2010/main" val="278540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FBDC4DD-E799-2145-BB7E-373DA2ABD4CB}"/>
              </a:ext>
            </a:extLst>
          </p:cNvPr>
          <p:cNvSpPr>
            <a:spLocks noChangeArrowheads="1"/>
          </p:cNvSpPr>
          <p:nvPr/>
        </p:nvSpPr>
        <p:spPr bwMode="auto">
          <a:xfrm>
            <a:off x="0" y="-26988"/>
            <a:ext cx="9159876" cy="765176"/>
          </a:xfrm>
          <a:prstGeom prst="rect">
            <a:avLst/>
          </a:prstGeom>
          <a:gradFill rotWithShape="0">
            <a:gsLst>
              <a:gs pos="0">
                <a:srgbClr val="001847"/>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lvl="0" algn="ctr" defTabSz="914400" eaLnBrk="0" fontAlgn="base" hangingPunct="0">
              <a:lnSpc>
                <a:spcPct val="80000"/>
              </a:lnSpc>
              <a:spcBef>
                <a:spcPts val="200"/>
              </a:spcBef>
              <a:spcAft>
                <a:spcPct val="0"/>
              </a:spcAft>
              <a:buClr>
                <a:srgbClr val="000000"/>
              </a:buClr>
              <a:buSzPct val="100000"/>
            </a:pPr>
            <a:r>
              <a:rPr lang="en-US" sz="2600" b="1" dirty="0">
                <a:solidFill>
                  <a:srgbClr val="FFFF00"/>
                </a:solidFill>
                <a:latin typeface="Calibri"/>
                <a:ea typeface="ＭＳ Ｐゴシック"/>
                <a:cs typeface="Calibri"/>
              </a:rPr>
              <a:t>THE EUROPEAN RESEARCH VESSEL OPERATORS GROUP</a:t>
            </a:r>
          </a:p>
        </p:txBody>
      </p:sp>
      <p:pic>
        <p:nvPicPr>
          <p:cNvPr id="3" name="Picture 36" descr="E:\IDENTIDADE_ERVO\LOGOS\logo_cores01_positivo.jpg">
            <a:extLst>
              <a:ext uri="{FF2B5EF4-FFF2-40B4-BE49-F238E27FC236}">
                <a16:creationId xmlns:a16="http://schemas.microsoft.com/office/drawing/2014/main" id="{6FD1623D-5B0D-6E41-8225-3A9202F5132E}"/>
              </a:ext>
            </a:extLst>
          </p:cNvPr>
          <p:cNvPicPr/>
          <p:nvPr/>
        </p:nvPicPr>
        <p:blipFill rotWithShape="1">
          <a:blip r:embed="rId2"/>
          <a:srcRect t="12361" b="15278"/>
          <a:stretch/>
        </p:blipFill>
        <p:spPr bwMode="auto">
          <a:xfrm>
            <a:off x="323528" y="932854"/>
            <a:ext cx="1648246" cy="769082"/>
          </a:xfrm>
          <a:prstGeom prst="rect">
            <a:avLst/>
          </a:prstGeom>
          <a:noFill/>
          <a:ln>
            <a:solidFill>
              <a:schemeClr val="tx2">
                <a:lumMod val="60000"/>
                <a:lumOff val="40000"/>
              </a:schemeClr>
            </a:solidFill>
          </a:ln>
          <a:extLst>
            <a:ext uri="{53640926-AAD7-44D8-BBD7-CCE9431645EC}">
              <a14:shadowObscured xmlns:a14="http://schemas.microsoft.com/office/drawing/2010/main"/>
            </a:ext>
          </a:extLst>
        </p:spPr>
      </p:pic>
      <p:pic>
        <p:nvPicPr>
          <p:cNvPr id="8" name="Grafik 7">
            <a:extLst>
              <a:ext uri="{FF2B5EF4-FFF2-40B4-BE49-F238E27FC236}">
                <a16:creationId xmlns:a16="http://schemas.microsoft.com/office/drawing/2014/main" id="{52E8BBCE-F2EA-5C46-B301-EB5CD6442FF8}"/>
              </a:ext>
            </a:extLst>
          </p:cNvPr>
          <p:cNvPicPr/>
          <p:nvPr/>
        </p:nvPicPr>
        <p:blipFill>
          <a:blip r:embed="rId3"/>
          <a:stretch>
            <a:fillRect/>
          </a:stretch>
        </p:blipFill>
        <p:spPr>
          <a:xfrm>
            <a:off x="3779912" y="836712"/>
            <a:ext cx="930910" cy="930910"/>
          </a:xfrm>
          <a:prstGeom prst="rect">
            <a:avLst/>
          </a:prstGeom>
        </p:spPr>
      </p:pic>
      <p:pic>
        <p:nvPicPr>
          <p:cNvPr id="9" name="Grafik 8">
            <a:extLst>
              <a:ext uri="{FF2B5EF4-FFF2-40B4-BE49-F238E27FC236}">
                <a16:creationId xmlns:a16="http://schemas.microsoft.com/office/drawing/2014/main" id="{210E3A33-E1EE-9B4F-82E6-0B75A0113140}"/>
              </a:ext>
            </a:extLst>
          </p:cNvPr>
          <p:cNvPicPr/>
          <p:nvPr/>
        </p:nvPicPr>
        <p:blipFill>
          <a:blip r:embed="rId4">
            <a:extLst>
              <a:ext uri="{28A0092B-C50C-407E-A947-70E740481C1C}">
                <a14:useLocalDpi xmlns:a14="http://schemas.microsoft.com/office/drawing/2010/main" val="0"/>
              </a:ext>
            </a:extLst>
          </a:blip>
          <a:stretch>
            <a:fillRect/>
          </a:stretch>
        </p:blipFill>
        <p:spPr>
          <a:xfrm>
            <a:off x="6156176" y="908720"/>
            <a:ext cx="2448272" cy="860842"/>
          </a:xfrm>
          <a:prstGeom prst="rect">
            <a:avLst/>
          </a:prstGeom>
        </p:spPr>
      </p:pic>
      <p:pic>
        <p:nvPicPr>
          <p:cNvPr id="5" name="Grafik 4">
            <a:extLst>
              <a:ext uri="{FF2B5EF4-FFF2-40B4-BE49-F238E27FC236}">
                <a16:creationId xmlns:a16="http://schemas.microsoft.com/office/drawing/2014/main" id="{748E28BF-8875-2B42-B0CC-BDD254FC6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1772816"/>
            <a:ext cx="9001000" cy="5063063"/>
          </a:xfrm>
          <a:prstGeom prst="rect">
            <a:avLst/>
          </a:prstGeom>
        </p:spPr>
      </p:pic>
    </p:spTree>
    <p:extLst>
      <p:ext uri="{BB962C8B-B14F-4D97-AF65-F5344CB8AC3E}">
        <p14:creationId xmlns:p14="http://schemas.microsoft.com/office/powerpoint/2010/main" val="395231595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333</Words>
  <Application>Microsoft Macintosh PowerPoint</Application>
  <PresentationFormat>Bildschirmpräsentation (4:3)</PresentationFormat>
  <Paragraphs>21</Paragraphs>
  <Slides>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ＭＳ Ｐゴシック</vt:lpstr>
      <vt:lpstr>Arial</vt:lpstr>
      <vt:lpstr>Calibri</vt:lpstr>
      <vt:lpstr>Thème Office</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QUEDEC, Ifremer Brest PDG-DGD-DMON-PF, 0</dc:creator>
  <cp:lastModifiedBy>Microsoft Office-Benutzer</cp:lastModifiedBy>
  <cp:revision>62</cp:revision>
  <cp:lastPrinted>2018-05-24T13:17:36Z</cp:lastPrinted>
  <dcterms:created xsi:type="dcterms:W3CDTF">2015-06-04T12:13:47Z</dcterms:created>
  <dcterms:modified xsi:type="dcterms:W3CDTF">2019-06-13T08:51:52Z</dcterms:modified>
</cp:coreProperties>
</file>